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3" r:id="rId4"/>
    <p:sldId id="265" r:id="rId5"/>
    <p:sldId id="257" r:id="rId6"/>
    <p:sldId id="267" r:id="rId7"/>
    <p:sldId id="274" r:id="rId8"/>
    <p:sldId id="258" r:id="rId9"/>
    <p:sldId id="259" r:id="rId10"/>
    <p:sldId id="260" r:id="rId11"/>
    <p:sldId id="261" r:id="rId12"/>
    <p:sldId id="262" r:id="rId13"/>
    <p:sldId id="269" r:id="rId14"/>
    <p:sldId id="270" r:id="rId15"/>
    <p:sldId id="276" r:id="rId16"/>
    <p:sldId id="275" r:id="rId17"/>
    <p:sldId id="271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4674"/>
  </p:normalViewPr>
  <p:slideViewPr>
    <p:cSldViewPr snapToGrid="0" snapToObjects="1">
      <p:cViewPr varScale="1">
        <p:scale>
          <a:sx n="107" d="100"/>
          <a:sy n="107" d="100"/>
        </p:scale>
        <p:origin x="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2/27/24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2/27/24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2/27/24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2/27/24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2/27/24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erazioniconnesse.it/site/it/wiki-tag-ricerca/ADESCAMENTO/" TargetMode="Externa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D7D2mf-zps?feature=oembed" TargetMode="External"/><Relationship Id="rId6" Type="http://schemas.openxmlformats.org/officeDocument/2006/relationships/hyperlink" Target="https://www.generazioniconnesse.it/site/it/wiki-tag-ricerca/adescamento/" TargetMode="External"/><Relationship Id="rId5" Type="http://schemas.openxmlformats.org/officeDocument/2006/relationships/hyperlink" Target="https://www.generazioniconnesse.it/site/it/wiki-tag-ricerca/privacy/" TargetMode="External"/><Relationship Id="rId4" Type="http://schemas.openxmlformats.org/officeDocument/2006/relationships/hyperlink" Target="https://www.generazioniconnesse.it/site/it/wiki-tag-ricerca/PRIVACY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NwIb22Ydguk?list=PL43P0iKGmv1fG_p7wlNkqZP904DaBKVNN" TargetMode="External"/><Relationship Id="rId7" Type="http://schemas.openxmlformats.org/officeDocument/2006/relationships/image" Target="../media/image21.jpeg"/><Relationship Id="rId2" Type="http://schemas.openxmlformats.org/officeDocument/2006/relationships/video" Target="https://www.youtube.com/embed/MeqGZKYro1g?feature=oembed" TargetMode="External"/><Relationship Id="rId1" Type="http://schemas.openxmlformats.org/officeDocument/2006/relationships/video" Target="https://www.youtube.com/embed/wz5s0lWh9ps?list=PL43P0iKGmv1cVpz7_WbAo86PSD1zmqhbt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br4Z2W9XtI?list=PL43P0iKGmv1dvxjNM6H2kr2BFxE9v8wV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earch-results/all?query=IA+INTELLIGENZA+ARTIFICIALE&amp;orderBy=relevance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e.kahoot.it/details/bf45d216-f583-4a34-9367-62df6d5412bb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THtcKF8TtI?list=PL43P0iKGmv1d0RAKkdsjTUg1JwGqvLzXj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s://www.generazioniconnesse.it/_file/documenti/Dichiarazione_diritti_Internet_2016/Boldrini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erazioniconnesse.it/site/it/home-page/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Jl3Hvl3lDE?feature=oembed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youtu.be/oJl3Hvl3lDE?t=21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G_SlNUXjT0?list=PL43P0iKGmv1egRLRMZ4pkjlcLjOyqgqi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learningapps.org/myapps.php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IycNbXyHbVo?feature=oembed" TargetMode="External"/><Relationship Id="rId1" Type="http://schemas.openxmlformats.org/officeDocument/2006/relationships/video" Target="https://www.youtube.com/embed/V0D-jcwWd2Q?feature=oembed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llopiaRZ18?list=PL43P0iKGmv1cVpz7_WbAo86PSD1zmqhb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0AF8C0-0BFA-094D-B846-A625F6BF0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3834528" cy="1373070"/>
          </a:xfrm>
        </p:spPr>
        <p:txBody>
          <a:bodyPr/>
          <a:lstStyle/>
          <a:p>
            <a:r>
              <a:rPr lang="it-IT" dirty="0"/>
              <a:t>SID</a:t>
            </a:r>
            <a:br>
              <a:rPr lang="it-IT" dirty="0"/>
            </a:br>
            <a:r>
              <a:rPr lang="it-IT" dirty="0" err="1"/>
              <a:t>Safer</a:t>
            </a:r>
            <a:r>
              <a:rPr lang="it-IT" dirty="0"/>
              <a:t> Internet </a:t>
            </a:r>
            <a:r>
              <a:rPr lang="it-IT" dirty="0" err="1"/>
              <a:t>Day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C234C83-F4C7-5C4A-A483-23DB1B0AF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3620216" cy="1117687"/>
          </a:xfrm>
        </p:spPr>
        <p:txBody>
          <a:bodyPr/>
          <a:lstStyle/>
          <a:p>
            <a:r>
              <a:rPr lang="it-IT" dirty="0"/>
              <a:t>Giornata mondiale per la sicurezza in rete</a:t>
            </a:r>
          </a:p>
          <a:p>
            <a:r>
              <a:rPr lang="it-IT" dirty="0"/>
              <a:t>6 Febbraio 2024</a:t>
            </a:r>
          </a:p>
        </p:txBody>
      </p:sp>
      <p:pic>
        <p:nvPicPr>
          <p:cNvPr id="4" name="Picture 2" descr="SID - Safer Internet Day 2024">
            <a:extLst>
              <a:ext uri="{FF2B5EF4-FFF2-40B4-BE49-F238E27FC236}">
                <a16:creationId xmlns:a16="http://schemas.microsoft.com/office/drawing/2014/main" id="{9DF37FA7-27DF-E342-8C19-0140C27B3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7" y="14287"/>
            <a:ext cx="6843713" cy="68437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553123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7C0E0E-8AB0-EA4D-AC08-D00A256C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TEMI DEL SID 2024: </a:t>
            </a:r>
            <a:r>
              <a:rPr lang="it-IT" sz="2800" b="0" i="0" u="sng" dirty="0">
                <a:solidFill>
                  <a:srgbClr val="EE4B88"/>
                </a:solidFill>
                <a:effectLst/>
                <a:latin typeface="inherit"/>
                <a:hlinkClick r:id="rId3"/>
              </a:rPr>
              <a:t>ADESCAMENTO</a:t>
            </a:r>
            <a:r>
              <a:rPr lang="it-IT" sz="2800" b="1" i="0" dirty="0">
                <a:solidFill>
                  <a:srgbClr val="2D3E4F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it-IT" sz="2800" b="0" i="0" u="sng" dirty="0">
                <a:solidFill>
                  <a:srgbClr val="EE4B88"/>
                </a:solidFill>
                <a:effectLst/>
                <a:latin typeface="inherit"/>
                <a:hlinkClick r:id="rId4"/>
              </a:rPr>
              <a:t>PRIVACY</a:t>
            </a:r>
            <a:r>
              <a:rPr lang="it-IT" sz="2800" b="1" i="0" dirty="0">
                <a:solidFill>
                  <a:srgbClr val="2D3E4F"/>
                </a:solidFill>
                <a:effectLst/>
                <a:latin typeface="Open Sans" panose="020B0606030504020204" pitchFamily="34" charset="0"/>
              </a:rPr>
              <a:t>, DIRITTO D’IMMAGINE E INTELLIGENZA ARTIFICIALE</a:t>
            </a:r>
            <a:endParaRPr lang="it-IT" sz="2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6C2D55-9A4E-7B42-92B7-F4CB3CA54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2"/>
            <a:ext cx="4848941" cy="407821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b="0" i="0" dirty="0">
                <a:solidFill>
                  <a:srgbClr val="2D3E4F"/>
                </a:solidFill>
                <a:effectLst/>
                <a:latin typeface="Open Sans" panose="020B0606030504020204" pitchFamily="34" charset="0"/>
              </a:rPr>
              <a:t>L'applicazione sempre più diffusa dell'intelligenza artificiale (IA) in ambiti sensibili come la </a:t>
            </a:r>
            <a:r>
              <a:rPr lang="it-IT" b="0" i="0" u="sng" dirty="0">
                <a:solidFill>
                  <a:srgbClr val="EE4B88"/>
                </a:solidFill>
                <a:effectLst/>
                <a:latin typeface="Open Sans" panose="020B0606030504020204" pitchFamily="34" charset="0"/>
                <a:hlinkClick r:id="rId5"/>
              </a:rPr>
              <a:t>privacy</a:t>
            </a:r>
            <a:r>
              <a:rPr lang="it-IT" b="0" i="0" dirty="0">
                <a:solidFill>
                  <a:srgbClr val="2D3E4F"/>
                </a:solidFill>
                <a:effectLst/>
                <a:latin typeface="Open Sans" panose="020B0606030504020204" pitchFamily="34" charset="0"/>
              </a:rPr>
              <a:t>, il diritto all'immagine e la prevenzione dell'</a:t>
            </a:r>
            <a:r>
              <a:rPr lang="it-IT" b="0" i="0" u="sng" dirty="0">
                <a:solidFill>
                  <a:srgbClr val="EE4B88"/>
                </a:solidFill>
                <a:effectLst/>
                <a:latin typeface="Open Sans" panose="020B0606030504020204" pitchFamily="34" charset="0"/>
                <a:hlinkClick r:id="rId6"/>
              </a:rPr>
              <a:t>adescamento</a:t>
            </a:r>
            <a:r>
              <a:rPr lang="it-IT" b="0" i="0" dirty="0">
                <a:solidFill>
                  <a:srgbClr val="2D3E4F"/>
                </a:solidFill>
                <a:effectLst/>
                <a:latin typeface="Open Sans" panose="020B0606030504020204" pitchFamily="34" charset="0"/>
              </a:rPr>
              <a:t> solleva una serie di rischi e sfide cruciali. Mentre l'IA può offrire soluzioni innovative e migliorare la sicurezza, è fondamentale considerare attentamente gli impatti negativi che possono derivare dall'uso non etico o improprio di queste tecnologie.</a:t>
            </a:r>
            <a:endParaRPr lang="it-IT" dirty="0"/>
          </a:p>
        </p:txBody>
      </p:sp>
      <p:pic>
        <p:nvPicPr>
          <p:cNvPr id="4" name="Elementi multimediali online 3" descr="EPISODIO 3 - Enrico e l'Adescamento - Super Errori Reloaded">
            <a:hlinkClick r:id="" action="ppaction://media"/>
            <a:extLst>
              <a:ext uri="{FF2B5EF4-FFF2-40B4-BE49-F238E27FC236}">
                <a16:creationId xmlns:a16="http://schemas.microsoft.com/office/drawing/2014/main" id="{A20FE955-9929-7041-9ABF-D05DC549484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6017102" y="2686050"/>
            <a:ext cx="5487412" cy="310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5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67F56F-C03E-AA4C-9CA5-8B1EA9E1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TEMI DEL SID 2024: </a:t>
            </a:r>
            <a:r>
              <a:rPr lang="it-IT" b="1" i="0" dirty="0">
                <a:solidFill>
                  <a:srgbClr val="2D3E4F"/>
                </a:solidFill>
                <a:effectLst/>
                <a:latin typeface="Open Sans" panose="020B0606030504020204" pitchFamily="34" charset="0"/>
              </a:rPr>
              <a:t>GAMING &amp; </a:t>
            </a:r>
            <a:r>
              <a:rPr lang="it-IT" b="1" i="0" dirty="0" err="1">
                <a:solidFill>
                  <a:srgbClr val="2D3E4F"/>
                </a:solidFill>
                <a:effectLst/>
                <a:latin typeface="Open Sans" panose="020B0606030504020204" pitchFamily="34" charset="0"/>
              </a:rPr>
              <a:t>Hikokomari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552E58-4C3F-CE4E-9DEC-C3EE0F727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5674" y="2118554"/>
            <a:ext cx="5034679" cy="41576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1" i="0" dirty="0">
                <a:solidFill>
                  <a:srgbClr val="2D3E4F"/>
                </a:solidFill>
                <a:effectLst/>
                <a:latin typeface="Open Sans" panose="020B0606030504020204" pitchFamily="34" charset="0"/>
              </a:rPr>
              <a:t>GAMING &amp; </a:t>
            </a:r>
            <a:r>
              <a:rPr lang="it-IT" b="1" i="0" dirty="0" err="1">
                <a:solidFill>
                  <a:srgbClr val="2D3E4F"/>
                </a:solidFill>
                <a:effectLst/>
                <a:latin typeface="Open Sans" panose="020B0606030504020204" pitchFamily="34" charset="0"/>
              </a:rPr>
              <a:t>Hikokomori</a:t>
            </a:r>
            <a:br>
              <a:rPr lang="it-IT" dirty="0"/>
            </a:br>
            <a:r>
              <a:rPr lang="it-IT" b="0" i="0" dirty="0">
                <a:solidFill>
                  <a:srgbClr val="2D3E4F"/>
                </a:solidFill>
                <a:effectLst/>
                <a:latin typeface="Open Sans" panose="020B0606030504020204" pitchFamily="34" charset="0"/>
              </a:rPr>
              <a:t>L'applicazione dell'intelligenza artificiale nel settore del </a:t>
            </a:r>
            <a:r>
              <a:rPr lang="it-IT" b="0" i="0" dirty="0" err="1">
                <a:solidFill>
                  <a:srgbClr val="2D3E4F"/>
                </a:solidFill>
                <a:effectLst/>
                <a:latin typeface="Open Sans" panose="020B0606030504020204" pitchFamily="34" charset="0"/>
              </a:rPr>
              <a:t>gaming</a:t>
            </a:r>
            <a:r>
              <a:rPr lang="it-IT" b="0" i="0" dirty="0">
                <a:solidFill>
                  <a:srgbClr val="2D3E4F"/>
                </a:solidFill>
                <a:effectLst/>
                <a:latin typeface="Open Sans" panose="020B0606030504020204" pitchFamily="34" charset="0"/>
              </a:rPr>
              <a:t> ha rivoluzionato l'esperienza videoludica, introducendo dinamiche di gioco più sofisticate e coinvolgenti. Tuttavia, questa evoluzione tecnologica non è priva di rischi, poiché l'IA può presentare sfide legate alla sicurezza, all'equità e all'etica nel contesto videoludico</a:t>
            </a:r>
            <a:endParaRPr lang="it-IT" dirty="0"/>
          </a:p>
        </p:txBody>
      </p:sp>
      <p:pic>
        <p:nvPicPr>
          <p:cNvPr id="5122" name="Picture 2" descr="Dipendenza da videogiochi: meccanismi e criteri diagnostici">
            <a:extLst>
              <a:ext uri="{FF2B5EF4-FFF2-40B4-BE49-F238E27FC236}">
                <a16:creationId xmlns:a16="http://schemas.microsoft.com/office/drawing/2014/main" id="{04C6C989-9135-A740-B126-3CA6FDC6A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1" y="2286259"/>
            <a:ext cx="5418139" cy="382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142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D1B8F8-94D1-2740-911D-A15399D5B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TEMI DEL SID 2024: </a:t>
            </a:r>
            <a:r>
              <a:rPr lang="it-IT" b="1" i="0" dirty="0">
                <a:solidFill>
                  <a:srgbClr val="2D3E4F"/>
                </a:solidFill>
                <a:effectLst/>
                <a:latin typeface="Open Sans" panose="020B0606030504020204" pitchFamily="34" charset="0"/>
              </a:rPr>
              <a:t>BES –TECNOLOGIE APPLICATE E INTELLIGENZA ARTIFICIALE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9E0483-6A67-0E4A-A0A5-E76CE6503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520329" cy="404964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b="0" i="0" dirty="0">
                <a:solidFill>
                  <a:srgbClr val="2D3E4F"/>
                </a:solidFill>
                <a:effectLst/>
                <a:latin typeface="Open Sans" panose="020B0606030504020204" pitchFamily="34" charset="0"/>
              </a:rPr>
              <a:t>L'applicazione di intelligenze artificiali nei bisogni educativi speciali rappresenta un campo promettente che offre sia opportunità significative che sfide cruciali. Mentre l'Intelligenza Artificiale può personalizzare l'apprendimento e migliorare l'accessibilità per gli studenti con esigenze educative speciali, è fondamentale affrontare attentamente i rischi per garantire un impatto positivo e inclusivo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819AA8A-032A-4D4A-81E9-48AC3E241856}"/>
              </a:ext>
            </a:extLst>
          </p:cNvPr>
          <p:cNvSpPr txBox="1"/>
          <p:nvPr/>
        </p:nvSpPr>
        <p:spPr>
          <a:xfrm>
            <a:off x="6096000" y="2336873"/>
            <a:ext cx="5415679" cy="3780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SINTESI VOCALE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PROGRAMMA DI VIDEO SCRITTURA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OCR- RICONOSCIMENTO OTTICO DI CARATTERI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RICONOSCIMENTO VOCALE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PROGRAMMI PER ANNOTARE PDF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err="1"/>
              <a:t>eBOOK</a:t>
            </a:r>
            <a:r>
              <a:rPr lang="it-IT" dirty="0"/>
              <a:t> E AUDIOLIBRI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TECNOLOGIE PER LA MATEMATICA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PROGRAMMI PER LA CREAZIONE DI MAPPE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TECNOLOGIE PER LINGUE STRANIERE</a:t>
            </a:r>
          </a:p>
        </p:txBody>
      </p:sp>
    </p:spTree>
    <p:extLst>
      <p:ext uri="{BB962C8B-B14F-4D97-AF65-F5344CB8AC3E}">
        <p14:creationId xmlns:p14="http://schemas.microsoft.com/office/powerpoint/2010/main" val="4240730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179684-35C5-AC46-9E70-8775BE45E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DALLE EMOZIONI ALLA CITTADINANZA DIGITALE: CYBERBULLISMO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5A1C13-D82F-F849-82F4-1A47E9BAE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2057400"/>
            <a:ext cx="6900863" cy="46148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CYBERBULLISMO</a:t>
            </a:r>
          </a:p>
          <a:p>
            <a:pPr marL="0" indent="0">
              <a:buNone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«bullismo elettronico» bullismo attuato attraverso i nuovi media. </a:t>
            </a:r>
          </a:p>
          <a:p>
            <a:pPr marL="0" indent="0">
              <a:buNone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Il bullismo è una forma di prevaricazione e di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oppressionje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reiterata nel tempo da una persona o gruppo di persone più potenti nei confronti di un’altra persona percepita come più debole. </a:t>
            </a:r>
          </a:p>
          <a:p>
            <a:pPr marL="0" indent="0">
              <a:buNone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Caratteristiche principali: </a:t>
            </a:r>
          </a:p>
          <a:p>
            <a:pPr marL="0" indent="0">
              <a:buNone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intenzionalità, persistenza nel tempo, asimmetria di potere, natura sociale del fenomeno. </a:t>
            </a:r>
          </a:p>
          <a:p>
            <a:pPr marL="0" indent="0">
              <a:buNone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Nel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cyberbullimo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si aggiungono queste altre caratteristiche: </a:t>
            </a:r>
          </a:p>
          <a:p>
            <a:pPr marL="0" indent="0">
              <a:buNone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diffusione incontrollabile del materiale tramite internet; anonimità; assenza di confini spaziali; assenza di limiti temporali</a:t>
            </a:r>
          </a:p>
        </p:txBody>
      </p:sp>
      <p:pic>
        <p:nvPicPr>
          <p:cNvPr id="4" name="Elementi multimediali online 3" descr="Quali sono le forme più comuni di violenza in ambito digitale?">
            <a:hlinkClick r:id="" action="ppaction://media"/>
            <a:extLst>
              <a:ext uri="{FF2B5EF4-FFF2-40B4-BE49-F238E27FC236}">
                <a16:creationId xmlns:a16="http://schemas.microsoft.com/office/drawing/2014/main" id="{D2681C3E-7471-7F42-9234-E285F426AA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324009" y="5207747"/>
            <a:ext cx="2781892" cy="1571922"/>
          </a:xfrm>
          <a:prstGeom prst="rect">
            <a:avLst/>
          </a:prstGeom>
        </p:spPr>
      </p:pic>
      <p:pic>
        <p:nvPicPr>
          <p:cNvPr id="5" name="Elementi multimediali online 4" descr="EPISODIO 2 - Alfio e l'Hate Speech - Super Errori Reloaded">
            <a:hlinkClick r:id="" action="ppaction://media"/>
            <a:extLst>
              <a:ext uri="{FF2B5EF4-FFF2-40B4-BE49-F238E27FC236}">
                <a16:creationId xmlns:a16="http://schemas.microsoft.com/office/drawing/2014/main" id="{A83AE6B0-B1F6-A743-93CB-B64A424ED306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7324009" y="2075512"/>
            <a:ext cx="2781892" cy="1571769"/>
          </a:xfrm>
          <a:prstGeom prst="rect">
            <a:avLst/>
          </a:prstGeom>
        </p:spPr>
      </p:pic>
      <p:pic>
        <p:nvPicPr>
          <p:cNvPr id="6" name="Elementi multimediali online 5" descr="Storie di ordinario Cyberbullismo 1 - L'amica">
            <a:hlinkClick r:id="" action="ppaction://media"/>
            <a:extLst>
              <a:ext uri="{FF2B5EF4-FFF2-40B4-BE49-F238E27FC236}">
                <a16:creationId xmlns:a16="http://schemas.microsoft.com/office/drawing/2014/main" id="{718C4C45-A30D-D74E-B741-65A2D66B04A9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7324009" y="3709964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6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8C5758-CB18-A64D-AF24-610FB9336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DALLE EMOZIONI ALLA CITTADINANZA DIGITALE: SEXTING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7AAF1D-7F31-AB41-B257-6FBB7BFDE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077542" cy="3599316"/>
          </a:xfrm>
        </p:spPr>
        <p:txBody>
          <a:bodyPr/>
          <a:lstStyle/>
          <a:p>
            <a:pPr marL="0" indent="0" algn="just">
              <a:buNone/>
            </a:pPr>
            <a:r>
              <a:rPr lang="it-IT" sz="2800" dirty="0"/>
              <a:t>SEXTING</a:t>
            </a:r>
          </a:p>
          <a:p>
            <a:pPr marL="0" indent="0" algn="just">
              <a:buNone/>
            </a:pPr>
            <a:r>
              <a:rPr lang="it-IT" sz="2800" dirty="0"/>
              <a:t>«sex-</a:t>
            </a:r>
            <a:r>
              <a:rPr lang="it-IT" sz="2800" dirty="0" err="1"/>
              <a:t>texting</a:t>
            </a:r>
            <a:r>
              <a:rPr lang="it-IT" sz="2800" dirty="0"/>
              <a:t>» </a:t>
            </a:r>
          </a:p>
          <a:p>
            <a:pPr marL="0" indent="0" algn="just">
              <a:buNone/>
            </a:pPr>
            <a:r>
              <a:rPr lang="it-IT" sz="2800" dirty="0"/>
              <a:t>ovvero la pratica di inviare o postare Messaggi di testo e immagini a sfondo sessuale, tra cui foto di nudo o </a:t>
            </a:r>
          </a:p>
          <a:p>
            <a:pPr marL="0" indent="0" algn="just">
              <a:buNone/>
            </a:pPr>
            <a:r>
              <a:rPr lang="it-IT" sz="2800" dirty="0"/>
              <a:t>semi-nudo, via cellulare o internet</a:t>
            </a:r>
          </a:p>
          <a:p>
            <a:endParaRPr lang="it-IT" dirty="0"/>
          </a:p>
        </p:txBody>
      </p:sp>
      <p:pic>
        <p:nvPicPr>
          <p:cNvPr id="4" name="Elementi multimediali online 3" descr="Internet e l'amore ingannevole 1 - Io">
            <a:hlinkClick r:id="" action="ppaction://media"/>
            <a:extLst>
              <a:ext uri="{FF2B5EF4-FFF2-40B4-BE49-F238E27FC236}">
                <a16:creationId xmlns:a16="http://schemas.microsoft.com/office/drawing/2014/main" id="{9706A9D0-9AC9-9842-9551-AE4602C27B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04005" y="2671763"/>
            <a:ext cx="5407673" cy="305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2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C0030-6DB3-144E-A34B-DCA71920B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IA CON KAHOOT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C887CAA-6813-A445-8C5B-1BC987390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2359752"/>
            <a:ext cx="2857500" cy="2857500"/>
          </a:xfrm>
          <a:prstGeom prst="rect">
            <a:avLst/>
          </a:prstGeom>
        </p:spPr>
      </p:pic>
      <p:pic>
        <p:nvPicPr>
          <p:cNvPr id="6" name="Immagine 5">
            <a:hlinkClick r:id="rId3"/>
            <a:extLst>
              <a:ext uri="{FF2B5EF4-FFF2-40B4-BE49-F238E27FC236}">
                <a16:creationId xmlns:a16="http://schemas.microsoft.com/office/drawing/2014/main" id="{FA0ADDCF-666E-B24F-9D1E-B6361FDA1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856" y="2359752"/>
            <a:ext cx="6194738" cy="3364087"/>
          </a:xfrm>
          <a:prstGeom prst="rect">
            <a:avLst/>
          </a:prstGeom>
        </p:spPr>
      </p:pic>
      <p:sp>
        <p:nvSpPr>
          <p:cNvPr id="3" name="CasellaDiTesto 2">
            <a:hlinkClick r:id="rId3"/>
            <a:extLst>
              <a:ext uri="{FF2B5EF4-FFF2-40B4-BE49-F238E27FC236}">
                <a16:creationId xmlns:a16="http://schemas.microsoft.com/office/drawing/2014/main" id="{4EDFF99A-6DE8-664D-AA0E-3A13BFDF25DE}"/>
              </a:ext>
            </a:extLst>
          </p:cNvPr>
          <p:cNvSpPr txBox="1"/>
          <p:nvPr/>
        </p:nvSpPr>
        <p:spPr>
          <a:xfrm>
            <a:off x="680321" y="5926259"/>
            <a:ext cx="739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https://create.kahoot.it/search-results/all?query=IA+INTELLIGENZA+ARTIFICIALE&amp;orderBy=relevance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4091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9808B3-017C-B94C-976C-E1156057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KAHOOT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7A93B87-F078-B943-A4CA-8791DFAF1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166335"/>
            <a:ext cx="2857500" cy="28575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BCF9A86-5777-B342-9257-6D88FD5C8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302" y="2166335"/>
            <a:ext cx="6677787" cy="3626409"/>
          </a:xfrm>
          <a:prstGeom prst="rect">
            <a:avLst/>
          </a:prstGeom>
        </p:spPr>
      </p:pic>
      <p:sp>
        <p:nvSpPr>
          <p:cNvPr id="4" name="CasellaDiTesto 3">
            <a:hlinkClick r:id="rId4"/>
            <a:extLst>
              <a:ext uri="{FF2B5EF4-FFF2-40B4-BE49-F238E27FC236}">
                <a16:creationId xmlns:a16="http://schemas.microsoft.com/office/drawing/2014/main" id="{E8BD5DB5-9827-294F-8977-C4990C315D03}"/>
              </a:ext>
            </a:extLst>
          </p:cNvPr>
          <p:cNvSpPr txBox="1"/>
          <p:nvPr/>
        </p:nvSpPr>
        <p:spPr>
          <a:xfrm>
            <a:off x="680320" y="5792744"/>
            <a:ext cx="982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https://create.kahoot.it/details/bf45d216-f583-4a34-9367-62df6d5412bb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0240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E14D98-B845-714A-B879-643F7EAD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DALLE EMOZIONI ALLA CITTADINANZA DIGITALE:ADESCAMENTO ONLINE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99D605-C566-9C42-8D4D-23282F758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020392" cy="3599316"/>
          </a:xfrm>
        </p:spPr>
        <p:txBody>
          <a:bodyPr/>
          <a:lstStyle/>
          <a:p>
            <a:pPr marL="0" indent="0" algn="just">
              <a:buNone/>
            </a:pPr>
            <a:r>
              <a:rPr lang="it-IT" sz="2800" dirty="0"/>
              <a:t>ADESCAMENTO ONLINE – «</a:t>
            </a:r>
            <a:r>
              <a:rPr lang="it-IT" sz="2800" dirty="0" err="1"/>
              <a:t>grooming</a:t>
            </a:r>
            <a:r>
              <a:rPr lang="it-IT" sz="2800" dirty="0"/>
              <a:t>» (</a:t>
            </a:r>
            <a:r>
              <a:rPr lang="it-IT" sz="2800" dirty="0" err="1"/>
              <a:t>groom</a:t>
            </a:r>
            <a:r>
              <a:rPr lang="it-IT" sz="2800" dirty="0"/>
              <a:t> – curare) manipolazione psicologica che gli adulti potenziali abusanti utilizzano per indurre i minori a superare le resistenze emotive e instaurare con loro una relazione intima e sessualizzata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Elementi multimediali online 3" descr="Play Tech Marconi 4a- Menzione speciale">
            <a:hlinkClick r:id="" action="ppaction://media"/>
            <a:extLst>
              <a:ext uri="{FF2B5EF4-FFF2-40B4-BE49-F238E27FC236}">
                <a16:creationId xmlns:a16="http://schemas.microsoft.com/office/drawing/2014/main" id="{6DEF4FFE-38EB-AF4A-A7A6-459E890246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40462" y="2442215"/>
            <a:ext cx="4799088" cy="359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8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D8B68E-D1D3-5D4A-B227-3BE0C8E02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YOUTH PANEL DI GENERAZIONI CONNESSE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20AC5E-068F-1E40-9BD6-180AB45C6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3" y="2328863"/>
            <a:ext cx="10863097" cy="394335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it-IT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Safer</a:t>
            </a:r>
            <a:r>
              <a:rPr lang="it-IT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Internet Centre – Generazioni Connesse: aperta la call per lo Youth Panel 2024-2025, scopri come candidarti</a:t>
            </a:r>
          </a:p>
          <a:p>
            <a:pPr algn="l"/>
            <a:r>
              <a:rPr lang="it-IT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Stiamo cercando te per costruire un mondo digitale sicuro e senza rischi: hai un’età compresa tra i 14 e i 18 anni? Potresti essere tra i protagonisti dello Youth Panel 2024-2025</a:t>
            </a:r>
          </a:p>
          <a:p>
            <a:pPr algn="l"/>
            <a:r>
              <a:rPr lang="it-IT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Invia la tua candidatura attraverso una lettera di presentazione di massimo 30 righe</a:t>
            </a:r>
            <a:r>
              <a:rPr lang="it-IT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in cui descrivi la tua personalità, la motivazione a partecipare, la provenienza geografica. La lettera, correlata di foto dovrà essere inviata all’indirizzo </a:t>
            </a:r>
            <a:r>
              <a:rPr lang="it-IT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youthpanel@giffonifilmfestival.it</a:t>
            </a:r>
            <a:r>
              <a:rPr lang="it-IT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 partire da oggi fino al 31 dicembre</a:t>
            </a:r>
            <a:r>
              <a:rPr lang="it-IT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it-IT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it-IT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it-IT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www.generazioniconnesse.it</a:t>
            </a:r>
            <a:r>
              <a:rPr lang="it-IT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/site/</a:t>
            </a:r>
            <a:r>
              <a:rPr lang="it-IT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/2023/12/22/safer-internet-centre-generazioni-connesse-aperta-la-call-per-lo-youth-panel-2024-2025-scopri-come-c/</a:t>
            </a:r>
            <a:br>
              <a:rPr lang="it-IT" b="0" i="0" dirty="0">
                <a:solidFill>
                  <a:srgbClr val="2D3E4F"/>
                </a:solidFill>
                <a:effectLst/>
                <a:latin typeface="Open Sans" panose="020B0606030504020204" pitchFamily="34" charset="0"/>
              </a:rPr>
            </a:br>
            <a:endParaRPr lang="it-IT" b="0" i="0" dirty="0">
              <a:solidFill>
                <a:srgbClr val="2D3E4F"/>
              </a:solidFill>
              <a:effectLst/>
              <a:latin typeface="Open Sans" panose="020B0606030504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6383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A92B9A-5438-BB42-B60C-911C3340F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GENERAZIONI CONNESSE: SAFER INTERNET CENTRE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968D0B-ED2A-DD4B-95A3-51B935AC19BC}"/>
              </a:ext>
            </a:extLst>
          </p:cNvPr>
          <p:cNvSpPr txBox="1"/>
          <p:nvPr/>
        </p:nvSpPr>
        <p:spPr>
          <a:xfrm>
            <a:off x="414338" y="2112509"/>
            <a:ext cx="51006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0" i="0" dirty="0">
                <a:solidFill>
                  <a:srgbClr val="2D3E4F"/>
                </a:solidFill>
                <a:effectLst/>
                <a:latin typeface="Open Sans" panose="020B0606030504020204" pitchFamily="34" charset="0"/>
              </a:rPr>
              <a:t>Il </a:t>
            </a:r>
            <a:r>
              <a:rPr lang="it-IT" b="1" i="0" dirty="0" err="1">
                <a:solidFill>
                  <a:srgbClr val="2D3E4F"/>
                </a:solidFill>
                <a:effectLst/>
                <a:latin typeface="Open Sans" panose="020B0606030504020204" pitchFamily="34" charset="0"/>
              </a:rPr>
              <a:t>Safer</a:t>
            </a:r>
            <a:r>
              <a:rPr lang="it-IT" b="1" i="0" dirty="0">
                <a:solidFill>
                  <a:srgbClr val="2D3E4F"/>
                </a:solidFill>
                <a:effectLst/>
                <a:latin typeface="Open Sans" panose="020B0606030504020204" pitchFamily="34" charset="0"/>
              </a:rPr>
              <a:t> Internet Centre </a:t>
            </a:r>
            <a:r>
              <a:rPr lang="it-IT" b="0" i="0" dirty="0">
                <a:solidFill>
                  <a:srgbClr val="2D3E4F"/>
                </a:solidFill>
                <a:effectLst/>
                <a:latin typeface="Open Sans" panose="020B0606030504020204" pitchFamily="34" charset="0"/>
              </a:rPr>
              <a:t>(noto anche come SIC) nasce per fornire informazioni, consigli e supporto a bambini, ragazzi, genitori, docenti ed educatori che hanno esperienze, anche problematiche, legate a Internet e per agevolare la segnalazione di materiale illegale online.</a:t>
            </a:r>
          </a:p>
          <a:p>
            <a:pPr algn="l"/>
            <a:r>
              <a:rPr lang="it-IT" b="1" i="0" dirty="0">
                <a:solidFill>
                  <a:srgbClr val="2D3E4F"/>
                </a:solidFill>
                <a:effectLst/>
                <a:latin typeface="Open Sans" panose="020B0606030504020204" pitchFamily="34" charset="0"/>
              </a:rPr>
              <a:t>L’obbiettivo generale è di sviluppare servizi dal contenuto innovativo e di più elevata qualità</a:t>
            </a:r>
            <a:r>
              <a:rPr lang="it-IT" b="0" i="0" dirty="0">
                <a:solidFill>
                  <a:srgbClr val="2D3E4F"/>
                </a:solidFill>
                <a:effectLst/>
                <a:latin typeface="Open Sans" panose="020B0606030504020204" pitchFamily="34" charset="0"/>
              </a:rPr>
              <a:t>, al fine di garantire i giovani utenti la sicurezza “nell’ambiente” on line, considerando, al contempo, il connesso investimento come un’occasione ‘virtuosa’ per una crescita ‘sociale’ ed economica dell’intera collettività.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0D0CA7C-CF74-914A-8454-AE0040E05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273" y="2112509"/>
            <a:ext cx="5686251" cy="29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9C4AA00-BD33-A44B-B0BF-C42E9FA211C9}"/>
              </a:ext>
            </a:extLst>
          </p:cNvPr>
          <p:cNvSpPr txBox="1"/>
          <p:nvPr/>
        </p:nvSpPr>
        <p:spPr>
          <a:xfrm>
            <a:off x="5880272" y="5445426"/>
            <a:ext cx="5686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                       ANCHE SU YOUTUBE</a:t>
            </a:r>
          </a:p>
          <a:p>
            <a:endParaRPr lang="it-IT" dirty="0"/>
          </a:p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www.youtube.com</a:t>
            </a:r>
            <a:r>
              <a:rPr lang="it-IT" dirty="0"/>
              <a:t>/@</a:t>
            </a:r>
            <a:r>
              <a:rPr lang="it-IT" dirty="0" err="1"/>
              <a:t>GenerazioniConnesse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775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735148-8492-E04E-BDB1-156DFFA85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DAL 6 FEBBRAIO AL 6 MARZO 2024: IL MESE PER LA SICUREZZA IN RETE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164313B-1DD2-F743-A586-79041236D4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7" y="2336800"/>
            <a:ext cx="7628777" cy="429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729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4FC14B-F222-F741-B62F-415AE92B3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977404" cy="1080938"/>
          </a:xfrm>
        </p:spPr>
        <p:txBody>
          <a:bodyPr>
            <a:normAutofit fontScale="90000"/>
          </a:bodyPr>
          <a:lstStyle/>
          <a:p>
            <a:r>
              <a:rPr lang="it-IT" dirty="0"/>
              <a:t>DICHIARAZIONE DEI DIRITTI DI INTERNET</a:t>
            </a:r>
            <a:br>
              <a:rPr lang="it-IT" dirty="0"/>
            </a:br>
            <a:r>
              <a:rPr lang="it-IT" dirty="0"/>
              <a:t>28 Luglio 2015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35653B-72AA-EA42-B8DD-69CBCF81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205878" cy="3599316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hlinkClick r:id="rId2"/>
              </a:rPr>
              <a:t>https://www.generazioniconnesse.it/_file/documenti/Dichiarazione_diritti_Internet_2016/Boldrini.pdf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DC6ABB5-760B-5844-AB68-6310362B0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776" y="1834166"/>
            <a:ext cx="5753815" cy="623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9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A85252-0CA9-6143-B05E-0880042C6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INTRODUZIONE ALLE TEMATICHE DEL SID 2024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F33AE8-0C00-DA46-B0AA-B75085159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701347" cy="3599316"/>
          </a:xfrm>
        </p:spPr>
        <p:txBody>
          <a:bodyPr>
            <a:normAutofit lnSpcReduction="10000"/>
          </a:bodyPr>
          <a:lstStyle/>
          <a:p>
            <a:r>
              <a:rPr lang="it-IT" dirty="0"/>
              <a:t>Uso consapevole della Rete: rischi e opportunità</a:t>
            </a:r>
          </a:p>
          <a:p>
            <a:r>
              <a:rPr lang="it-IT" dirty="0"/>
              <a:t>Ruolo attivo e consapevole nella realizzazione di Internet come luogo positivo e sicuro</a:t>
            </a:r>
          </a:p>
          <a:p>
            <a:r>
              <a:rPr lang="it-IT" dirty="0"/>
              <a:t>«Generazioni Connesse» è il </a:t>
            </a:r>
            <a:r>
              <a:rPr lang="it-IT" dirty="0" err="1"/>
              <a:t>Safer</a:t>
            </a:r>
            <a:r>
              <a:rPr lang="it-IT" dirty="0"/>
              <a:t> Internet Centre italiano </a:t>
            </a:r>
            <a:r>
              <a:rPr lang="it-IT" dirty="0">
                <a:hlinkClick r:id="rId3"/>
              </a:rPr>
              <a:t>https://www.generazioniconnesse.it/site/it/home-page/</a:t>
            </a:r>
            <a:endParaRPr lang="it-IT" dirty="0"/>
          </a:p>
          <a:p>
            <a:r>
              <a:rPr lang="it-IT" dirty="0">
                <a:hlinkClick r:id="rId4"/>
              </a:rPr>
              <a:t>https://youtu.be/oJl3Hvl3lDE?t=214</a:t>
            </a:r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4" name="Elementi multimediali online 3" descr="SID - Safer Internet Day 2024">
            <a:hlinkClick r:id="" action="ppaction://media"/>
            <a:extLst>
              <a:ext uri="{FF2B5EF4-FFF2-40B4-BE49-F238E27FC236}">
                <a16:creationId xmlns:a16="http://schemas.microsoft.com/office/drawing/2014/main" id="{25CF3BC7-C4DE-0348-B2E4-AED3A6198E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542118" y="2643188"/>
            <a:ext cx="5006947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2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1177CF-FA9B-9E4A-8400-55C18624F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                RIDI E RIFLETTI    </a:t>
            </a:r>
          </a:p>
        </p:txBody>
      </p:sp>
      <p:pic>
        <p:nvPicPr>
          <p:cNvPr id="4" name="Elementi multimediali online 3" descr="L'Incredibile URL">
            <a:hlinkClick r:id="" action="ppaction://media"/>
            <a:extLst>
              <a:ext uri="{FF2B5EF4-FFF2-40B4-BE49-F238E27FC236}">
                <a16:creationId xmlns:a16="http://schemas.microsoft.com/office/drawing/2014/main" id="{29ABD6A2-023F-7747-A7B6-A97341E8D75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04231" y="2081751"/>
            <a:ext cx="7983537" cy="451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7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6C0184-D1CE-8649-A736-371FF2FD3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LEARNING APPS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A2D8639-6231-4D45-A8BA-69256B245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39" y="2000250"/>
            <a:ext cx="2857500" cy="28575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5DD0824-6361-B943-87EA-FA49EC9FB565}"/>
              </a:ext>
            </a:extLst>
          </p:cNvPr>
          <p:cNvSpPr txBox="1"/>
          <p:nvPr/>
        </p:nvSpPr>
        <p:spPr>
          <a:xfrm>
            <a:off x="242439" y="5023834"/>
            <a:ext cx="285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L’IMPICCATO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A7F1077-6145-DD48-9900-0D64E491F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934" y="2000250"/>
            <a:ext cx="2857500" cy="28575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F07768B-CBF9-834E-86FA-8261CCEE29FB}"/>
              </a:ext>
            </a:extLst>
          </p:cNvPr>
          <p:cNvSpPr txBox="1"/>
          <p:nvPr/>
        </p:nvSpPr>
        <p:spPr>
          <a:xfrm>
            <a:off x="3778608" y="5023834"/>
            <a:ext cx="285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IL MILIONARIO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ACAE51B-23A8-E84D-9D3B-DB87E30FF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791" y="2000250"/>
            <a:ext cx="2857500" cy="28575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CFCD3F5-F7BC-7C4D-8E02-080020DF2DE2}"/>
              </a:ext>
            </a:extLst>
          </p:cNvPr>
          <p:cNvSpPr txBox="1"/>
          <p:nvPr/>
        </p:nvSpPr>
        <p:spPr>
          <a:xfrm>
            <a:off x="7781791" y="5023834"/>
            <a:ext cx="285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MATCHING</a:t>
            </a:r>
          </a:p>
        </p:txBody>
      </p:sp>
      <p:sp>
        <p:nvSpPr>
          <p:cNvPr id="3" name="CasellaDiTesto 2">
            <a:hlinkClick r:id="rId5"/>
            <a:extLst>
              <a:ext uri="{FF2B5EF4-FFF2-40B4-BE49-F238E27FC236}">
                <a16:creationId xmlns:a16="http://schemas.microsoft.com/office/drawing/2014/main" id="{025D6BAF-E12C-4146-8901-EFA2F1B3761C}"/>
              </a:ext>
            </a:extLst>
          </p:cNvPr>
          <p:cNvSpPr txBox="1"/>
          <p:nvPr/>
        </p:nvSpPr>
        <p:spPr>
          <a:xfrm>
            <a:off x="332653" y="5647572"/>
            <a:ext cx="876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5"/>
              </a:rPr>
              <a:t>https://learningapps.org/myapps.php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255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E4895B-4849-454E-A844-BED4F8D8D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TEMI DEL SID 2024: IL METAVERSO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D330C0-1B14-6E42-A7CB-E72056172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415679" cy="359931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t-IT" b="0" i="0" dirty="0">
                <a:solidFill>
                  <a:srgbClr val="2D3E4F"/>
                </a:solidFill>
                <a:effectLst/>
                <a:latin typeface="Open Sans" panose="020B0606030504020204" pitchFamily="34" charset="0"/>
              </a:rPr>
              <a:t>Il termine "metaverso" si riferisce a un ambiente virtuale tridimensionale e condiviso, in cui gli utenti possono interagire tra loro e con elementi digitali. È un concetto che sta guadagnando sempre più attenzione grazie all'avanzamento della tecnologia e delle piattaforme digitali. Questo spazio digitale offre molteplici opportunità, ma comporta anche alcuni rischi, soprattutto per i più giovani.</a:t>
            </a:r>
          </a:p>
          <a:p>
            <a:endParaRPr lang="it-IT" dirty="0"/>
          </a:p>
        </p:txBody>
      </p:sp>
      <p:pic>
        <p:nvPicPr>
          <p:cNvPr id="5" name="Elementi multimediali online 4" descr="Abbiamo provato il METAVERSO di HORIZON WORLDS">
            <a:hlinkClick r:id="" action="ppaction://media"/>
            <a:extLst>
              <a:ext uri="{FF2B5EF4-FFF2-40B4-BE49-F238E27FC236}">
                <a16:creationId xmlns:a16="http://schemas.microsoft.com/office/drawing/2014/main" id="{A1BEC9D6-6DB0-264E-AF70-A444FCBF4A0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692224" y="2081514"/>
            <a:ext cx="3776283" cy="2133600"/>
          </a:xfrm>
          <a:prstGeom prst="rect">
            <a:avLst/>
          </a:prstGeom>
        </p:spPr>
      </p:pic>
      <p:pic>
        <p:nvPicPr>
          <p:cNvPr id="4" name="Elementi multimediali online 3" descr="HO COMPRATO L'APPLE VISION: DA ZERO A PRO IN UN GIORNO">
            <a:hlinkClick r:id="" action="ppaction://media"/>
            <a:extLst>
              <a:ext uri="{FF2B5EF4-FFF2-40B4-BE49-F238E27FC236}">
                <a16:creationId xmlns:a16="http://schemas.microsoft.com/office/drawing/2014/main" id="{ABCB3240-6AFB-3B48-B66B-F2451EABA175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692224" y="4325335"/>
            <a:ext cx="377628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4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B35BBD-301C-7843-A3FB-4100707B0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TEMI DEL SID 2024: IA E I MESTIERI DEL FUTURO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A726EF-F5FE-5642-86D0-22AFFB2C7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363167" cy="3599316"/>
          </a:xfrm>
        </p:spPr>
        <p:txBody>
          <a:bodyPr/>
          <a:lstStyle/>
          <a:p>
            <a:r>
              <a:rPr lang="it-IT" b="0" i="0" dirty="0">
                <a:solidFill>
                  <a:srgbClr val="2D3E4F"/>
                </a:solidFill>
                <a:effectLst/>
                <a:latin typeface="Open Sans" panose="020B0606030504020204" pitchFamily="34" charset="0"/>
              </a:rPr>
              <a:t>L'intelligenza artificiale sta trasformando il panorama lavorativo introducendo nuovi mestieri, automatizzando processi e creando nuove opportunità. Tuttavia, con questi progressi emergono anche rischi che richiedono una gestione oculata.</a:t>
            </a:r>
            <a:endParaRPr lang="it-IT" dirty="0"/>
          </a:p>
        </p:txBody>
      </p:sp>
      <p:pic>
        <p:nvPicPr>
          <p:cNvPr id="4" name="Elementi multimediali online 3" descr="Chatgpt, cosa può e cosa non può fare?">
            <a:hlinkClick r:id="" action="ppaction://media"/>
            <a:extLst>
              <a:ext uri="{FF2B5EF4-FFF2-40B4-BE49-F238E27FC236}">
                <a16:creationId xmlns:a16="http://schemas.microsoft.com/office/drawing/2014/main" id="{20BCA5C0-BD16-B547-82B0-8D40D4E6901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0" y="2486025"/>
            <a:ext cx="5088430" cy="287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8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o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Berlino</Template>
  <TotalTime>214</TotalTime>
  <Words>955</Words>
  <Application>Microsoft Macintosh PowerPoint</Application>
  <PresentationFormat>Widescreen</PresentationFormat>
  <Paragraphs>67</Paragraphs>
  <Slides>18</Slides>
  <Notes>0</Notes>
  <HiddenSlides>0</HiddenSlides>
  <MMClips>11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inherit</vt:lpstr>
      <vt:lpstr>Open Sans</vt:lpstr>
      <vt:lpstr>Trebuchet MS</vt:lpstr>
      <vt:lpstr>Berlino</vt:lpstr>
      <vt:lpstr>SID Safer Internet Day</vt:lpstr>
      <vt:lpstr>GENERAZIONI CONNESSE: SAFER INTERNET CENTRE</vt:lpstr>
      <vt:lpstr>DAL 6 FEBBRAIO AL 6 MARZO 2024: IL MESE PER LA SICUREZZA IN RETE</vt:lpstr>
      <vt:lpstr>DICHIARAZIONE DEI DIRITTI DI INTERNET 28 Luglio 2015</vt:lpstr>
      <vt:lpstr>INTRODUZIONE ALLE TEMATICHE DEL SID 2024</vt:lpstr>
      <vt:lpstr>                       RIDI E RIFLETTI    </vt:lpstr>
      <vt:lpstr>LEARNING APPS </vt:lpstr>
      <vt:lpstr>TEMI DEL SID 2024: IL METAVERSO</vt:lpstr>
      <vt:lpstr>TEMI DEL SID 2024: IA E I MESTIERI DEL FUTURO</vt:lpstr>
      <vt:lpstr>TEMI DEL SID 2024: ADESCAMENTO, PRIVACY, DIRITTO D’IMMAGINE E INTELLIGENZA ARTIFICIALE</vt:lpstr>
      <vt:lpstr>TEMI DEL SID 2024: GAMING &amp; Hikokomari</vt:lpstr>
      <vt:lpstr>TEMI DEL SID 2024: BES –TECNOLOGIE APPLICATE E INTELLIGENZA ARTIFICIALE</vt:lpstr>
      <vt:lpstr>DALLE EMOZIONI ALLA CITTADINANZA DIGITALE: CYBERBULLISMO</vt:lpstr>
      <vt:lpstr>DALLE EMOZIONI ALLA CITTADINANZA DIGITALE: SEXTING</vt:lpstr>
      <vt:lpstr>IA CON KAHOOT</vt:lpstr>
      <vt:lpstr>KAHOOT</vt:lpstr>
      <vt:lpstr>DALLE EMOZIONI ALLA CITTADINANZA DIGITALE:ADESCAMENTO ONLINE</vt:lpstr>
      <vt:lpstr>YOUTH PANEL DI GENERAZIONI CONNESSE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 Safer Internet Day</dc:title>
  <dc:creator>diana rota</dc:creator>
  <cp:lastModifiedBy>diana rota</cp:lastModifiedBy>
  <cp:revision>8</cp:revision>
  <dcterms:created xsi:type="dcterms:W3CDTF">2024-02-25T16:20:36Z</dcterms:created>
  <dcterms:modified xsi:type="dcterms:W3CDTF">2024-02-27T08:52:20Z</dcterms:modified>
</cp:coreProperties>
</file>